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2.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75" r:id="rId5"/>
    <p:sldMasterId id="2147484803" r:id="rId6"/>
  </p:sldMasterIdLst>
  <p:notesMasterIdLst>
    <p:notesMasterId r:id="rId15"/>
  </p:notesMasterIdLst>
  <p:handoutMasterIdLst>
    <p:handoutMasterId r:id="rId16"/>
  </p:handoutMasterIdLst>
  <p:sldIdLst>
    <p:sldId id="1959" r:id="rId7"/>
    <p:sldId id="1900" r:id="rId8"/>
    <p:sldId id="1960" r:id="rId9"/>
    <p:sldId id="1961" r:id="rId10"/>
    <p:sldId id="1962" r:id="rId11"/>
    <p:sldId id="1963" r:id="rId12"/>
    <p:sldId id="1964" r:id="rId13"/>
    <p:sldId id="1965" r:id="rId14"/>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8616D459-25C9-41BE-A675-B213035DE140}">
          <p14:sldIdLst>
            <p14:sldId id="1959"/>
          </p14:sldIdLst>
        </p14:section>
        <p14:section name="Keynote" id="{86A97C96-C712-A044-95DE-17D06CE567EB}">
          <p14:sldIdLst/>
        </p14:section>
        <p14:section name="Workshop" id="{CDB9190D-B2B8-404B-84FA-BA2A0F87F808}">
          <p14:sldIdLst>
            <p14:sldId id="1900"/>
            <p14:sldId id="1960"/>
            <p14:sldId id="1961"/>
            <p14:sldId id="1962"/>
            <p14:sldId id="1963"/>
            <p14:sldId id="1964"/>
            <p14:sldId id="1965"/>
          </p14:sldIdLst>
        </p14:section>
        <p14:section name="Survey" id="{69AF9E1F-2A83-8847-B327-94FB34911CEF}">
          <p14:sldIdLst/>
        </p14:section>
        <p14:section name="Wrap Up" id="{CFAB8232-DBB3-5E44-8D71-1F46522BC9AB}">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7" name="Brooke Merriman" initials="BM" lastIdx="32" clrIdx="7">
    <p:extLst>
      <p:ext uri="{19B8F6BF-5375-455C-9EA6-DF929625EA0E}">
        <p15:presenceInfo xmlns:p15="http://schemas.microsoft.com/office/powerpoint/2012/main" userId="S::merriman@prowesscorp.com::76c8584a-d76a-48e9-9836-978021847b04" providerId="AD"/>
      </p:ext>
    </p:extLst>
  </p:cmAuthor>
  <p:cmAuthor id="1" name="Mary Feil-Jacobs" initials="MFJ" lastIdx="43" clrIdx="1"/>
  <p:cmAuthor id="8" name="David Jeppesen" initials="DJ [2]" lastIdx="25" clrIdx="8">
    <p:extLst>
      <p:ext uri="{19B8F6BF-5375-455C-9EA6-DF929625EA0E}">
        <p15:presenceInfo xmlns:p15="http://schemas.microsoft.com/office/powerpoint/2012/main" userId="S-1-5-21-3770494660-1800110965-1935647350-10281" providerId="AD"/>
      </p:ext>
    </p:extLst>
  </p:cmAuthor>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Alan Deeth" initials="AD" lastIdx="10" clrIdx="5">
    <p:extLst>
      <p:ext uri="{19B8F6BF-5375-455C-9EA6-DF929625EA0E}">
        <p15:presenceInfo xmlns:p15="http://schemas.microsoft.com/office/powerpoint/2012/main" userId="S-1-5-21-3770494660-1800110965-1935647350-7870" providerId="AD"/>
      </p:ext>
    </p:extLst>
  </p:cmAuthor>
  <p:cmAuthor id="6" name="David Jeppesen" initials="DJ" lastIdx="3" clrIdx="6">
    <p:extLst>
      <p:ext uri="{19B8F6BF-5375-455C-9EA6-DF929625EA0E}">
        <p15:presenceInfo xmlns:p15="http://schemas.microsoft.com/office/powerpoint/2012/main" userId="David Jeppese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0078D4"/>
    <a:srgbClr val="50E6FF"/>
    <a:srgbClr val="30E5D0"/>
    <a:srgbClr val="A92E01"/>
    <a:srgbClr val="C13501"/>
    <a:srgbClr val="FF9349"/>
    <a:srgbClr val="E6E6E6"/>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695" autoAdjust="0"/>
    <p:restoredTop sz="56926" autoAdjust="0"/>
  </p:normalViewPr>
  <p:slideViewPr>
    <p:cSldViewPr snapToGrid="0">
      <p:cViewPr varScale="1">
        <p:scale>
          <a:sx n="55" d="100"/>
          <a:sy n="55" d="100"/>
        </p:scale>
        <p:origin x="248" y="1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9/20/20 1:17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eg>
</file>

<file path=ppt/media/image12.jpg>
</file>

<file path=ppt/media/image2.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9/20/20 1:16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effectLst/>
            </a:endParaRPr>
          </a:p>
          <a:p>
            <a:pPr lvl="2"/>
            <a:r>
              <a:rPr lang="en-US" sz="882" kern="1200" dirty="0">
                <a:solidFill>
                  <a:schemeClr val="tx1"/>
                </a:solidFill>
                <a:effectLst/>
                <a:latin typeface="Segoe UI" panose="020B0502040204020203" pitchFamily="34" charset="0"/>
                <a:ea typeface="+mn-ea"/>
                <a:cs typeface="+mn-cs"/>
              </a:rPr>
              <a:t>Scannable</a:t>
            </a:r>
          </a:p>
          <a:p>
            <a:pPr lvl="2"/>
            <a:r>
              <a:rPr lang="en-US" sz="882" kern="1200" dirty="0">
                <a:solidFill>
                  <a:schemeClr val="tx1"/>
                </a:solidFill>
                <a:effectLst/>
                <a:latin typeface="Segoe UI" panose="020B0502040204020203" pitchFamily="34" charset="0"/>
                <a:ea typeface="+mn-ea"/>
                <a:cs typeface="+mn-cs"/>
              </a:rPr>
              <a:t>most important data first</a:t>
            </a:r>
          </a:p>
          <a:p>
            <a:pPr lvl="2"/>
            <a:r>
              <a:rPr lang="en-US" sz="882" kern="1200" dirty="0">
                <a:solidFill>
                  <a:schemeClr val="tx1"/>
                </a:solidFill>
                <a:effectLst/>
                <a:latin typeface="Segoe UI" panose="020B0502040204020203" pitchFamily="34" charset="0"/>
                <a:ea typeface="+mn-ea"/>
                <a:cs typeface="+mn-cs"/>
              </a:rPr>
              <a:t>What’s the question? Here’s the answer.</a:t>
            </a:r>
          </a:p>
          <a:p>
            <a:pPr lvl="2"/>
            <a:r>
              <a:rPr lang="en-US" sz="882" kern="1200" dirty="0">
                <a:solidFill>
                  <a:schemeClr val="tx1"/>
                </a:solidFill>
                <a:effectLst/>
                <a:latin typeface="Segoe UI" panose="020B0502040204020203" pitchFamily="34" charset="0"/>
                <a:ea typeface="+mn-ea"/>
                <a:cs typeface="+mn-cs"/>
              </a:rPr>
              <a:t>Dashboard makes things understandable</a:t>
            </a:r>
          </a:p>
          <a:p>
            <a:pPr lvl="2"/>
            <a:r>
              <a:rPr lang="en-US" sz="882" kern="1200" dirty="0">
                <a:solidFill>
                  <a:schemeClr val="tx1"/>
                </a:solidFill>
                <a:effectLst/>
                <a:latin typeface="Segoe UI" panose="020B0502040204020203" pitchFamily="34" charset="0"/>
                <a:ea typeface="+mn-ea"/>
                <a:cs typeface="+mn-cs"/>
              </a:rPr>
              <a:t>Organize a lot of data</a:t>
            </a:r>
          </a:p>
          <a:p>
            <a:pPr lvl="3"/>
            <a:r>
              <a:rPr lang="en-US" sz="882" kern="1200" dirty="0">
                <a:solidFill>
                  <a:schemeClr val="tx1"/>
                </a:solidFill>
                <a:effectLst/>
                <a:latin typeface="Segoe UI" panose="020B0502040204020203" pitchFamily="34" charset="0"/>
                <a:ea typeface="+mn-ea"/>
                <a:cs typeface="+mn-cs"/>
              </a:rPr>
              <a:t>Must be clear</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9/20/20 1:19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91587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effectLst/>
              </a:rPr>
              <a:t>Most dashboard design principles revolve around the needs of the end users. Before starting the design process, determine what information the user wants to analyze.</a:t>
            </a:r>
            <a:endParaRPr lang="en-US" dirty="0"/>
          </a:p>
          <a:p>
            <a:r>
              <a:rPr lang="en-US" b="0" dirty="0">
                <a:effectLst/>
              </a:rPr>
              <a:t>Work with the users, clients, or stakeholders to select relevant key performance indicators (KPIs). The data that you need to display in the dashboard helps shape the rest of the design process. Once you set the KPIs, you can begin selecting the right type of dashboard and visualization tools.</a:t>
            </a:r>
            <a:endParaRPr lang="en-US" dirty="0"/>
          </a:p>
          <a:p>
            <a:r>
              <a:rPr lang="en-US" b="0" dirty="0">
                <a:effectLst/>
              </a:rPr>
              <a:t>Keep in mind that the KPIs may come from a wide range of data sources. As part of the design process, you may need to connect to these sources using various APIs. The variety of data sources could impact the timeframe for the project.</a:t>
            </a:r>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9/20/20 1:20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435323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b="0" dirty="0">
                <a:effectLst/>
              </a:rPr>
              <a:t>As part of the dashboard design principles used by experienced designers, selecting the right type of dashboard is an essential step. If the dashboard is intended for high-level executives and decision-makers, you may need a KPI dashboard. Supervisors monitoring employee actions may need an operational dashboard.</a:t>
            </a:r>
          </a:p>
          <a:p>
            <a:endParaRPr lang="en-US" dirty="0"/>
          </a:p>
          <a:p>
            <a:r>
              <a:rPr lang="en-US" b="0" dirty="0">
                <a:effectLst/>
              </a:rPr>
              <a:t>What is a KPI dashboard? A KPI dashboard includes insight from KPIs. These dashboards are typically strategic dashboards used for senior managers and stakeholders. The dashboard helps identify opportunities for growth and improving business strategies.</a:t>
            </a:r>
          </a:p>
          <a:p>
            <a:endParaRPr lang="en-US" dirty="0"/>
          </a:p>
          <a:p>
            <a:r>
              <a:rPr lang="en-US" b="0" dirty="0">
                <a:effectLst/>
              </a:rPr>
              <a:t>A KPI dashboard offers an overview of existing business metrics. It allows executives to understand the effectiveness of various strategies and the health of the company. These dashboards may receive updates daily, monthly, or quarterly.</a:t>
            </a:r>
          </a:p>
          <a:p>
            <a:endParaRPr lang="en-US" dirty="0"/>
          </a:p>
          <a:p>
            <a:r>
              <a:rPr lang="en-US" b="0" dirty="0">
                <a:effectLst/>
              </a:rPr>
              <a:t>An operational dashboard typically provides a real-time view of business operations. An operational dashboard benefits supervisors and managers, allowing them to respond quickly to setbacks that impact daily operations. These dashboards may summarize large amounts of data to give supervisors a quick look at employee productivity.</a:t>
            </a:r>
          </a:p>
          <a:p>
            <a:endParaRPr lang="en-US" b="0" dirty="0">
              <a:effectLst/>
            </a:endParaRPr>
          </a:p>
          <a:p>
            <a:r>
              <a:rPr lang="en-US" dirty="0"/>
              <a:t>Operational</a:t>
            </a:r>
          </a:p>
          <a:p>
            <a:r>
              <a:rPr lang="en-US" dirty="0"/>
              <a:t>Strategic</a:t>
            </a:r>
          </a:p>
          <a:p>
            <a:r>
              <a:rPr lang="en-US" dirty="0"/>
              <a:t>Analytical</a:t>
            </a:r>
          </a:p>
          <a:p>
            <a:r>
              <a:rPr lang="en-US" dirty="0"/>
              <a:t>Tactical</a:t>
            </a:r>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9/20/20 1:27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1343018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a:p>
            <a:pPr lvl="1"/>
            <a:r>
              <a:rPr lang="en-US" sz="882" kern="1200" dirty="0">
                <a:solidFill>
                  <a:schemeClr val="tx1"/>
                </a:solidFill>
                <a:effectLst/>
                <a:latin typeface="Segoe UI" panose="020B0502040204020203" pitchFamily="34" charset="0"/>
                <a:ea typeface="+mn-ea"/>
                <a:cs typeface="+mn-cs"/>
              </a:rPr>
              <a:t>Give relevant </a:t>
            </a:r>
            <a:r>
              <a:rPr lang="en-US" sz="882" kern="1200" dirty="0" err="1">
                <a:solidFill>
                  <a:schemeClr val="tx1"/>
                </a:solidFill>
                <a:effectLst/>
                <a:latin typeface="Segoe UI" panose="020B0502040204020203" pitchFamily="34" charset="0"/>
                <a:ea typeface="+mn-ea"/>
                <a:cs typeface="+mn-cs"/>
              </a:rPr>
              <a:t>infö</a:t>
            </a:r>
            <a:r>
              <a:rPr lang="en-US" sz="882" kern="1200" dirty="0">
                <a:solidFill>
                  <a:schemeClr val="tx1"/>
                </a:solidFill>
                <a:effectLst/>
                <a:latin typeface="Segoe UI" panose="020B0502040204020203" pitchFamily="34" charset="0"/>
                <a:ea typeface="+mn-ea"/>
                <a:cs typeface="+mn-cs"/>
              </a:rPr>
              <a:t> first and immediate access</a:t>
            </a:r>
          </a:p>
          <a:p>
            <a:pPr lvl="2"/>
            <a:r>
              <a:rPr lang="en-US" sz="882" kern="1200" dirty="0">
                <a:solidFill>
                  <a:schemeClr val="tx1"/>
                </a:solidFill>
                <a:effectLst/>
                <a:latin typeface="Segoe UI" panose="020B0502040204020203" pitchFamily="34" charset="0"/>
                <a:ea typeface="+mn-ea"/>
                <a:cs typeface="+mn-cs"/>
              </a:rPr>
              <a:t>5-second design rule</a:t>
            </a:r>
          </a:p>
          <a:p>
            <a:pPr lvl="2"/>
            <a:r>
              <a:rPr lang="en-US" sz="882" kern="1200" dirty="0">
                <a:solidFill>
                  <a:schemeClr val="tx1"/>
                </a:solidFill>
                <a:effectLst/>
                <a:latin typeface="Segoe UI" panose="020B0502040204020203" pitchFamily="34" charset="0"/>
                <a:ea typeface="+mn-ea"/>
                <a:cs typeface="+mn-cs"/>
              </a:rPr>
              <a:t>Designers refer to this layout as the “inverted pyramid”. It helps designers consider the placement of each piece of data.</a:t>
            </a:r>
            <a:endParaRPr lang="en-US" b="0" dirty="0">
              <a:effectLst/>
            </a:endParaRPr>
          </a:p>
          <a:p>
            <a:endParaRPr lang="en-US" b="0" dirty="0">
              <a:effectLst/>
            </a:endParaRPr>
          </a:p>
          <a:p>
            <a:r>
              <a:rPr lang="en-US" b="0" dirty="0">
                <a:effectLst/>
              </a:rPr>
              <a:t>The top dashboard design principles also suggest giving users immediate access to the most important data. Designers call this the “five-second rule”. All relevant data should be reachable within five seconds after the dashboard loads.</a:t>
            </a:r>
            <a:endParaRPr lang="en-US" dirty="0"/>
          </a:p>
          <a:p>
            <a:r>
              <a:rPr lang="en-US" b="0" dirty="0">
                <a:effectLst/>
              </a:rPr>
              <a:t>As with the first suggestion, work with users to determine which data is most relevant to their business objectives. Display this data in a prominent spot on the dashboard. </a:t>
            </a:r>
            <a:endParaRPr lang="en-US" dirty="0"/>
          </a:p>
          <a:p>
            <a:r>
              <a:rPr lang="en-US" b="0" dirty="0">
                <a:effectLst/>
              </a:rPr>
              <a:t>After including the most important data, display the remaining information in a logical order. The typical layout starts with the most significant data at the top of the screen. The middle section is reserved for trends while granular details are placed at the bottom of the dashboard.</a:t>
            </a:r>
            <a:endParaRPr lang="en-US" dirty="0"/>
          </a:p>
          <a:p>
            <a:r>
              <a:rPr lang="en-US" b="0" dirty="0">
                <a:effectLst/>
              </a:rPr>
              <a:t>Designers refer to this layout as the “inverted pyramid”. It helps designers consider the placement of each piece of data.</a:t>
            </a:r>
            <a:endParaRPr lang="en-US" dirty="0"/>
          </a:p>
          <a:p>
            <a:r>
              <a:rPr lang="en-US" b="0" dirty="0">
                <a:effectLst/>
              </a:rPr>
              <a:t>Users can quickly see important insights at the top of the page. They can then scroll down to analyze the trends, which provide context to the insights at the top. Users that want to drill deeper into the details can scroll down to the bottom of the page for supporting data</a:t>
            </a:r>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9/20/20 1:23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602006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effectLst/>
              </a:rPr>
              <a:t>One of the most overlooked dashboard design principles is the need to select the right visualization tools. Designers often get carried away, selecting various charts, maps, tables, and graphs.</a:t>
            </a:r>
          </a:p>
          <a:p>
            <a:endParaRPr lang="en-US" dirty="0"/>
          </a:p>
          <a:p>
            <a:r>
              <a:rPr lang="en-US" b="0" dirty="0">
                <a:effectLst/>
              </a:rPr>
              <a:t>When selecting visualization methods, avoid cluttering the screen with a wide variety of charts and tables. Stick to a minimal selection of visualization types to maintain a consistent look throughout the dashboard.</a:t>
            </a:r>
          </a:p>
          <a:p>
            <a:endParaRPr lang="en-US" dirty="0"/>
          </a:p>
          <a:p>
            <a:r>
              <a:rPr lang="en-US" b="0" dirty="0">
                <a:effectLst/>
              </a:rPr>
              <a:t>Line charts are often used for showcasing data patterns. They are clear and easy for the average user to analyze quickly. Bar charts help compare data in the same category.</a:t>
            </a:r>
          </a:p>
          <a:p>
            <a:endParaRPr lang="en-US" dirty="0"/>
          </a:p>
          <a:p>
            <a:r>
              <a:rPr lang="en-US" b="0" dirty="0">
                <a:effectLst/>
              </a:rPr>
              <a:t>Pie charts are one of the least effective choices. Users often struggle to decipher pie charts due to the difficulty of analyzing the scale of each slice in the chart.</a:t>
            </a:r>
            <a:endParaRPr lang="en-US" dirty="0"/>
          </a:p>
          <a:p>
            <a:r>
              <a:rPr lang="en-US" b="0" dirty="0">
                <a:effectLst/>
              </a:rPr>
              <a:t>Tables are beneficial for displaying large amounts of data. However, if the table contains too much data, users may find it difficult to scan.</a:t>
            </a:r>
          </a:p>
          <a:p>
            <a:endParaRPr lang="en-US" dirty="0"/>
          </a:p>
          <a:p>
            <a:r>
              <a:rPr lang="en-US" b="0" dirty="0">
                <a:effectLst/>
              </a:rPr>
              <a:t>Some of the best dashboards do not include any visualization tools for the most relevant KPIs. The top KPIs are displayed in plain text at the top of the screen, helping them stand out compared to the rest of the data.</a:t>
            </a:r>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9/20/20 1:24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2201741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effectLst/>
              </a:rPr>
              <a:t>Creating a simple interface is one of the most important dashboard design principles. Make it as easy as possible for users to analyze the information on the screen.</a:t>
            </a:r>
            <a:endParaRPr lang="en-US" dirty="0"/>
          </a:p>
          <a:p>
            <a:endParaRPr lang="en-US" b="0" dirty="0">
              <a:effectLst/>
            </a:endParaRPr>
          </a:p>
          <a:p>
            <a:r>
              <a:rPr lang="en-US" b="0" dirty="0">
                <a:effectLst/>
              </a:rPr>
              <a:t>Group data into categories and separate each category with a box or line, helping to separate the most essential data from the least. Each section requires clear labels in readable fonts.</a:t>
            </a:r>
          </a:p>
          <a:p>
            <a:endParaRPr lang="en-US" dirty="0"/>
          </a:p>
          <a:p>
            <a:r>
              <a:rPr lang="en-US" b="0" dirty="0">
                <a:effectLst/>
              </a:rPr>
              <a:t>A simple design also includes a minimal amount of colors and fonts. Use a minimalist design scheme with just two or three colors for the various visualization tools and one font for each set of text. For example, all headers should use the same font.</a:t>
            </a:r>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9/20/20 1:26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3348276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effectLst/>
              </a:rPr>
              <a:t>Creating a simple interface is one of the most important dashboard design principles. Make it as easy as possible for users to analyze the information on the screen.</a:t>
            </a:r>
            <a:endParaRPr lang="en-US" dirty="0"/>
          </a:p>
          <a:p>
            <a:endParaRPr lang="en-US" b="0" dirty="0">
              <a:effectLst/>
            </a:endParaRPr>
          </a:p>
          <a:p>
            <a:r>
              <a:rPr lang="en-US" b="0" dirty="0">
                <a:effectLst/>
              </a:rPr>
              <a:t>Group data into categories and separate each category with a box or line, helping to separate the most essential data from the least. Each section requires clear labels in readable fonts.</a:t>
            </a:r>
          </a:p>
          <a:p>
            <a:endParaRPr lang="en-US" dirty="0"/>
          </a:p>
          <a:p>
            <a:r>
              <a:rPr lang="en-US" b="0" dirty="0">
                <a:effectLst/>
              </a:rPr>
              <a:t>A simple design also includes a minimal amount of colors and fonts. Use a minimalist design scheme with just two or three colors for the various visualization tools and one font for each set of text. For example, all headers should use the same font.</a:t>
            </a:r>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9/20/20 1:26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3848647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9/20/20 1:36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0610296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a:extLst>
              <a:ext uri="{FF2B5EF4-FFF2-40B4-BE49-F238E27FC236}">
                <a16:creationId xmlns:a16="http://schemas.microsoft.com/office/drawing/2014/main" id="{DA9E624C-4733-4D73-92DF-7BBADBDA1554}"/>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FBAE4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pic>
        <p:nvPicPr>
          <p:cNvPr id="4" name="Picture 3">
            <a:extLst>
              <a:ext uri="{FF2B5EF4-FFF2-40B4-BE49-F238E27FC236}">
                <a16:creationId xmlns:a16="http://schemas.microsoft.com/office/drawing/2014/main" id="{97D66247-6031-A849-AE76-6F900B9E210D}"/>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3243858526"/>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291626771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78085648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086697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61380531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2073271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A0CB97AA-F93C-5441-A5F0-8A6282E71860}"/>
              </a:ext>
            </a:extLst>
          </p:cNvPr>
          <p:cNvPicPr>
            <a:picLocks noChangeAspect="1"/>
          </p:cNvPicPr>
          <p:nvPr userDrawn="1"/>
        </p:nvPicPr>
        <p:blipFill>
          <a:blip r:embed="rId2"/>
          <a:stretch>
            <a:fillRect/>
          </a:stretch>
        </p:blipFill>
        <p:spPr>
          <a:xfrm>
            <a:off x="-343876" y="-508001"/>
            <a:ext cx="4044298" cy="3033223"/>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pic>
        <p:nvPicPr>
          <p:cNvPr id="6" name="Picture 5">
            <a:extLst>
              <a:ext uri="{FF2B5EF4-FFF2-40B4-BE49-F238E27FC236}">
                <a16:creationId xmlns:a16="http://schemas.microsoft.com/office/drawing/2014/main" id="{0811476F-EA8B-5349-BA2D-4AF9119DB41D}"/>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pic>
        <p:nvPicPr>
          <p:cNvPr id="3" name="Picture 2">
            <a:extLst>
              <a:ext uri="{FF2B5EF4-FFF2-40B4-BE49-F238E27FC236}">
                <a16:creationId xmlns:a16="http://schemas.microsoft.com/office/drawing/2014/main" id="{B8179769-8888-B549-A267-6A8057F0BC32}"/>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pic>
        <p:nvPicPr>
          <p:cNvPr id="4" name="Picture 3">
            <a:extLst>
              <a:ext uri="{FF2B5EF4-FFF2-40B4-BE49-F238E27FC236}">
                <a16:creationId xmlns:a16="http://schemas.microsoft.com/office/drawing/2014/main" id="{5B0217DE-B5AD-8247-B7AA-76110D9D149F}"/>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30A596-4A04-C340-82D2-691E8E23D25F}"/>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545705601"/>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3" name="Picture 2">
            <a:extLst>
              <a:ext uri="{FF2B5EF4-FFF2-40B4-BE49-F238E27FC236}">
                <a16:creationId xmlns:a16="http://schemas.microsoft.com/office/drawing/2014/main" id="{34DC8393-B228-1B4D-A770-9A867D09D1EB}"/>
              </a:ext>
            </a:extLst>
          </p:cNvPr>
          <p:cNvPicPr>
            <a:picLocks noChangeAspect="1"/>
          </p:cNvPicPr>
          <p:nvPr userDrawn="1"/>
        </p:nvPicPr>
        <p:blipFill>
          <a:blip r:embed="rId2"/>
          <a:stretch>
            <a:fillRect/>
          </a:stretch>
        </p:blipFill>
        <p:spPr>
          <a:xfrm>
            <a:off x="-171938" y="-422031"/>
            <a:ext cx="3584656" cy="2688492"/>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4CAE2F36-BB34-DF45-B465-E566572030D6}"/>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3343058790"/>
      </p:ext>
    </p:extLst>
  </p:cSld>
  <p:clrMapOvr>
    <a:masterClrMapping/>
  </p:clrMapOvr>
  <p:transition>
    <p:fade/>
  </p:transition>
  <p:extLst mod="1">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Coding Dojo. All rights reserved. </a:t>
            </a:r>
          </a:p>
        </p:txBody>
      </p:sp>
      <p:pic>
        <p:nvPicPr>
          <p:cNvPr id="4" name="Picture 3">
            <a:extLst>
              <a:ext uri="{FF2B5EF4-FFF2-40B4-BE49-F238E27FC236}">
                <a16:creationId xmlns:a16="http://schemas.microsoft.com/office/drawing/2014/main" id="{1A925D0F-2CEC-734E-BFF7-498F5AA11E0F}"/>
              </a:ext>
            </a:extLst>
          </p:cNvPr>
          <p:cNvPicPr>
            <a:picLocks noChangeAspect="1"/>
          </p:cNvPicPr>
          <p:nvPr userDrawn="1"/>
        </p:nvPicPr>
        <p:blipFill>
          <a:blip r:embed="rId2"/>
          <a:stretch>
            <a:fillRect/>
          </a:stretch>
        </p:blipFill>
        <p:spPr>
          <a:xfrm>
            <a:off x="273540" y="-273538"/>
            <a:ext cx="2641598" cy="198119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userDrawn="1">
  <p:cSld name="1_Title &amp; Non-bulleted text White Backgroun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400">
                <a:solidFill>
                  <a:schemeClr val="bg1"/>
                </a:solidFill>
              </a:defRPr>
            </a:lvl1pPr>
          </a:lstStyle>
          <a:p>
            <a:r>
              <a:rPr lang="en-US"/>
              <a:t>Click to edit Master title style</a:t>
            </a:r>
          </a:p>
        </p:txBody>
      </p:sp>
      <p:sp>
        <p:nvSpPr>
          <p:cNvPr id="6" name="Text Placeholder 5"/>
          <p:cNvSpPr>
            <a:spLocks noGrp="1"/>
          </p:cNvSpPr>
          <p:nvPr>
            <p:ph type="body" sz="quarter" idx="10"/>
          </p:nvPr>
        </p:nvSpPr>
        <p:spPr>
          <a:xfrm>
            <a:off x="269241" y="1189179"/>
            <a:ext cx="11653523" cy="1890133"/>
          </a:xfrm>
        </p:spPr>
        <p:txBody>
          <a:bodyPr/>
          <a:lstStyle>
            <a:lvl1pPr marL="0" indent="0">
              <a:buNone/>
              <a:defRPr sz="3600">
                <a:solidFill>
                  <a:schemeClr val="bg1"/>
                </a:solidFill>
              </a:defRPr>
            </a:lvl1pPr>
            <a:lvl2pPr marL="0" indent="0">
              <a:buFontTx/>
              <a:buNone/>
              <a:defRPr sz="1800">
                <a:solidFill>
                  <a:schemeClr val="bg1"/>
                </a:solidFill>
              </a:defRPr>
            </a:lvl2pPr>
            <a:lvl3pPr marL="224011" indent="0">
              <a:buNone/>
              <a:defRPr sz="1800">
                <a:solidFill>
                  <a:schemeClr val="bg1"/>
                </a:solidFill>
              </a:defRPr>
            </a:lvl3pPr>
            <a:lvl4pPr marL="448021" indent="0">
              <a:buNone/>
              <a:defRPr sz="1600">
                <a:solidFill>
                  <a:schemeClr val="bg1"/>
                </a:solidFill>
              </a:defRPr>
            </a:lvl4pPr>
            <a:lvl5pPr marL="672032" indent="0">
              <a:buNone/>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2397951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a:extLst>
              <a:ext uri="{FF2B5EF4-FFF2-40B4-BE49-F238E27FC236}">
                <a16:creationId xmlns:a16="http://schemas.microsoft.com/office/drawing/2014/main" id="{356D71E8-6B9D-E840-AD11-A4EFC11A792E}"/>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Picture 6">
            <a:extLst>
              <a:ext uri="{FF2B5EF4-FFF2-40B4-BE49-F238E27FC236}">
                <a16:creationId xmlns:a16="http://schemas.microsoft.com/office/drawing/2014/main" id="{A25F410A-F10F-F747-835A-7EF70DF2A81E}"/>
              </a:ext>
            </a:extLst>
          </p:cNvPr>
          <p:cNvPicPr>
            <a:picLocks noChangeAspect="1"/>
          </p:cNvPicPr>
          <p:nvPr userDrawn="1"/>
        </p:nvPicPr>
        <p:blipFill>
          <a:blip r:embed="rId3"/>
          <a:stretch>
            <a:fillRect/>
          </a:stretch>
        </p:blipFill>
        <p:spPr>
          <a:xfrm>
            <a:off x="30608" y="-343877"/>
            <a:ext cx="2641598" cy="1981198"/>
          </a:xfrm>
          <a:prstGeom prst="rect">
            <a:avLst/>
          </a:prstGeom>
        </p:spPr>
      </p:pic>
    </p:spTree>
    <p:extLst>
      <p:ext uri="{BB962C8B-B14F-4D97-AF65-F5344CB8AC3E}">
        <p14:creationId xmlns:p14="http://schemas.microsoft.com/office/powerpoint/2010/main" val="2342490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4" name="Picture 3" descr="A black and silver text on a screen&#10;&#10;Description automatically generated">
            <a:extLst>
              <a:ext uri="{FF2B5EF4-FFF2-40B4-BE49-F238E27FC236}">
                <a16:creationId xmlns:a16="http://schemas.microsoft.com/office/drawing/2014/main" id="{84CDFD7B-7173-D049-99AA-A43E9BEE9EAB}"/>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5325035" y="0"/>
            <a:ext cx="6866965" cy="6858000"/>
          </a:xfrm>
          <a:prstGeom prst="rect">
            <a:avLst/>
          </a:prstGeom>
        </p:spPr>
      </p:pic>
      <p:pic>
        <p:nvPicPr>
          <p:cNvPr id="7" name="Picture 6">
            <a:extLst>
              <a:ext uri="{FF2B5EF4-FFF2-40B4-BE49-F238E27FC236}">
                <a16:creationId xmlns:a16="http://schemas.microsoft.com/office/drawing/2014/main" id="{459F2D4B-C5A5-3142-8ED3-18BDC913C35B}"/>
              </a:ext>
            </a:extLst>
          </p:cNvPr>
          <p:cNvPicPr>
            <a:picLocks noChangeAspect="1"/>
          </p:cNvPicPr>
          <p:nvPr userDrawn="1"/>
        </p:nvPicPr>
        <p:blipFill>
          <a:blip r:embed="rId3"/>
          <a:stretch>
            <a:fillRect/>
          </a:stretch>
        </p:blipFill>
        <p:spPr>
          <a:xfrm>
            <a:off x="30608" y="-203200"/>
            <a:ext cx="2641598" cy="1981198"/>
          </a:xfrm>
          <a:prstGeom prst="rect">
            <a:avLst/>
          </a:prstGeom>
        </p:spPr>
      </p:pic>
    </p:spTree>
    <p:extLst>
      <p:ext uri="{BB962C8B-B14F-4D97-AF65-F5344CB8AC3E}">
        <p14:creationId xmlns:p14="http://schemas.microsoft.com/office/powerpoint/2010/main" val="428672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3EFC4743-D047-794F-9E9C-F25ED32369C0}"/>
              </a:ext>
            </a:extLst>
          </p:cNvPr>
          <p:cNvPicPr>
            <a:picLocks noChangeAspect="1"/>
          </p:cNvPicPr>
          <p:nvPr userDrawn="1"/>
        </p:nvPicPr>
        <p:blipFill>
          <a:blip r:embed="rId2"/>
          <a:stretch>
            <a:fillRect/>
          </a:stretch>
        </p:blipFill>
        <p:spPr>
          <a:xfrm>
            <a:off x="30608" y="-203200"/>
            <a:ext cx="2641598" cy="1981198"/>
          </a:xfrm>
          <a:prstGeom prst="rect">
            <a:avLst/>
          </a:prstGeom>
        </p:spPr>
      </p:pic>
    </p:spTree>
    <p:extLst>
      <p:ext uri="{BB962C8B-B14F-4D97-AF65-F5344CB8AC3E}">
        <p14:creationId xmlns:p14="http://schemas.microsoft.com/office/powerpoint/2010/main" val="3062698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Picture 5">
            <a:extLst>
              <a:ext uri="{FF2B5EF4-FFF2-40B4-BE49-F238E27FC236}">
                <a16:creationId xmlns:a16="http://schemas.microsoft.com/office/drawing/2014/main" id="{C3A07E9E-1F2B-3640-BB73-6FC4666ED0E2}"/>
              </a:ext>
            </a:extLst>
          </p:cNvPr>
          <p:cNvPicPr>
            <a:picLocks noChangeAspect="1"/>
          </p:cNvPicPr>
          <p:nvPr userDrawn="1"/>
        </p:nvPicPr>
        <p:blipFill>
          <a:blip r:embed="rId2"/>
          <a:stretch>
            <a:fillRect/>
          </a:stretch>
        </p:blipFill>
        <p:spPr>
          <a:xfrm>
            <a:off x="30608" y="-203200"/>
            <a:ext cx="2641598" cy="1981198"/>
          </a:xfrm>
          <a:prstGeom prst="rect">
            <a:avLst/>
          </a:prstGeom>
        </p:spPr>
      </p:pic>
    </p:spTree>
    <p:extLst>
      <p:ext uri="{BB962C8B-B14F-4D97-AF65-F5344CB8AC3E}">
        <p14:creationId xmlns:p14="http://schemas.microsoft.com/office/powerpoint/2010/main" val="3549424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88036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357137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3" name="Picture 2">
            <a:extLst>
              <a:ext uri="{FF2B5EF4-FFF2-40B4-BE49-F238E27FC236}">
                <a16:creationId xmlns:a16="http://schemas.microsoft.com/office/drawing/2014/main" id="{2408E0D2-F6C5-1A4C-A4F3-4851955C95B7}"/>
              </a:ext>
            </a:extLst>
          </p:cNvPr>
          <p:cNvPicPr>
            <a:picLocks noChangeAspect="1"/>
          </p:cNvPicPr>
          <p:nvPr userDrawn="1"/>
        </p:nvPicPr>
        <p:blipFill>
          <a:blip r:embed="rId2"/>
          <a:stretch>
            <a:fillRect/>
          </a:stretch>
        </p:blipFill>
        <p:spPr>
          <a:xfrm>
            <a:off x="-265722" y="-609599"/>
            <a:ext cx="4366194" cy="3274645"/>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174319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55938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02606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532214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321294012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214228044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118605858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379188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254132005"/>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350810599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8F830E5F-E762-194B-B0C3-B10AA3BAA493}"/>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3232991965"/>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24569309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2635383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17669625"/>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770596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22143990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90992569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32134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9906272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635946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502427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26373D22-498A-CF42-90AE-505174E1D708}"/>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426068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91455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68823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64000977"/>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Coding Dojo. All rights reserved. </a:t>
            </a:r>
          </a:p>
        </p:txBody>
      </p:sp>
      <p:pic>
        <p:nvPicPr>
          <p:cNvPr id="5" name="Picture 4">
            <a:extLst>
              <a:ext uri="{FF2B5EF4-FFF2-40B4-BE49-F238E27FC236}">
                <a16:creationId xmlns:a16="http://schemas.microsoft.com/office/drawing/2014/main" id="{2339EB2F-6E6A-584A-BE3B-2D6986E4F674}"/>
              </a:ext>
            </a:extLst>
          </p:cNvPr>
          <p:cNvPicPr>
            <a:picLocks noChangeAspect="1"/>
          </p:cNvPicPr>
          <p:nvPr userDrawn="1"/>
        </p:nvPicPr>
        <p:blipFill>
          <a:blip r:embed="rId2"/>
          <a:stretch>
            <a:fillRect/>
          </a:stretch>
        </p:blipFill>
        <p:spPr>
          <a:xfrm>
            <a:off x="30608" y="-203200"/>
            <a:ext cx="2641598" cy="1981198"/>
          </a:xfrm>
          <a:prstGeom prst="rect">
            <a:avLst/>
          </a:prstGeom>
        </p:spPr>
      </p:pic>
    </p:spTree>
    <p:extLst>
      <p:ext uri="{BB962C8B-B14F-4D97-AF65-F5344CB8AC3E}">
        <p14:creationId xmlns:p14="http://schemas.microsoft.com/office/powerpoint/2010/main" val="12319848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16848193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A966C-D145-884B-BEEA-EEA0293B2E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12902DC-6EA5-164E-AAA8-575F8625A9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88C4D57-20F2-BF43-8F47-1C87674BFEA3}"/>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5" name="Footer Placeholder 4">
            <a:extLst>
              <a:ext uri="{FF2B5EF4-FFF2-40B4-BE49-F238E27FC236}">
                <a16:creationId xmlns:a16="http://schemas.microsoft.com/office/drawing/2014/main" id="{264A02E9-F016-DB4E-BEC1-CD0FA19B75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11F7CD-B940-CC41-9E1B-CD2B490215D3}"/>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33567390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21B57-25CF-2248-8FEA-3C3A618AE5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49ACBB-412F-2142-A46A-CB1C7260220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2A42C8-5FE2-A54F-BABB-25CEE0F21B26}"/>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5" name="Footer Placeholder 4">
            <a:extLst>
              <a:ext uri="{FF2B5EF4-FFF2-40B4-BE49-F238E27FC236}">
                <a16:creationId xmlns:a16="http://schemas.microsoft.com/office/drawing/2014/main" id="{043D41F9-2524-904E-AD49-3A60281CD0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4E326-011B-0841-9442-526E09E2A13E}"/>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330622520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0BE31-AC02-A443-B283-3615A0F753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BCC5E9-615C-2A45-94A9-30F3C8ABD5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2DA5C9E-F949-1C4B-BDC4-89BB3D4BC6FC}"/>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5" name="Footer Placeholder 4">
            <a:extLst>
              <a:ext uri="{FF2B5EF4-FFF2-40B4-BE49-F238E27FC236}">
                <a16:creationId xmlns:a16="http://schemas.microsoft.com/office/drawing/2014/main" id="{4493CB8C-14D9-C54A-8CFE-8D20CF5449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0D85C5-CAFB-AA4C-ABF6-6BAECFA88848}"/>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909773448"/>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AE85B-C7A1-544B-AD8D-E6C668F9D5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9650D5-E5B7-1B40-9343-25EF48CA49C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071998-1F14-0446-AA0E-87D14AD9145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9CD5833-DB65-B541-AC3A-EEEF807D73E9}"/>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6" name="Footer Placeholder 5">
            <a:extLst>
              <a:ext uri="{FF2B5EF4-FFF2-40B4-BE49-F238E27FC236}">
                <a16:creationId xmlns:a16="http://schemas.microsoft.com/office/drawing/2014/main" id="{31B34012-1E63-ED4D-9258-BE1DA263C3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4BD00A-291D-8748-A7B2-C43374D0D486}"/>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1586486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23FFD4CA-EC04-F44C-93C0-FE6925A79307}"/>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1612453623"/>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4E21A-3551-1F4B-ADF9-B0DEA80FF63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8CCA6D-DCF2-4A46-90D6-DF3C5850CC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D0AFDB8-5A6E-F14D-94F3-4072BEC00D3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48F7198-EA05-6A49-98A2-7A4DC76DEE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8C9C1E5-A74B-9941-AA26-337455D35D8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369ED2E-6565-DE41-8019-7672B26DB4BF}"/>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8" name="Footer Placeholder 7">
            <a:extLst>
              <a:ext uri="{FF2B5EF4-FFF2-40B4-BE49-F238E27FC236}">
                <a16:creationId xmlns:a16="http://schemas.microsoft.com/office/drawing/2014/main" id="{456A457E-20A0-CD4E-A97B-18BA28CE01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2E59C9-1AD2-ED4A-A2AA-34786F706C2A}"/>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89178290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CC9C1-8491-934D-8F25-003AAB3E18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22FC3E-67D7-4348-A886-D286A08BD8D8}"/>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4" name="Footer Placeholder 3">
            <a:extLst>
              <a:ext uri="{FF2B5EF4-FFF2-40B4-BE49-F238E27FC236}">
                <a16:creationId xmlns:a16="http://schemas.microsoft.com/office/drawing/2014/main" id="{4056E469-FD3F-E84A-817E-92A596D7133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92D172-82CA-7541-966B-45FCDF9455ED}"/>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118057948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0A708B1-38B9-D34E-ADA3-E87FBCA1F28E}"/>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3" name="Footer Placeholder 2">
            <a:extLst>
              <a:ext uri="{FF2B5EF4-FFF2-40B4-BE49-F238E27FC236}">
                <a16:creationId xmlns:a16="http://schemas.microsoft.com/office/drawing/2014/main" id="{EA35E668-3951-CD46-B0F8-78A33600280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AA2F79-0FB8-E740-8ACF-AE76361F0BD6}"/>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61616690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89507-FD38-6A4A-9E21-AC556F3749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C44A92-1776-F24A-92B6-FAE270FE58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57F443-064E-EA45-A99D-3803372B80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5AA2036-9364-1149-A212-FCF65CA366EE}"/>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6" name="Footer Placeholder 5">
            <a:extLst>
              <a:ext uri="{FF2B5EF4-FFF2-40B4-BE49-F238E27FC236}">
                <a16:creationId xmlns:a16="http://schemas.microsoft.com/office/drawing/2014/main" id="{561D2EBC-A11A-2444-AE25-032135DFC2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A84C80-E9CF-4849-9195-007A848D5503}"/>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247805094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26575-C3EC-5D49-96D0-A5AABF9098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FC7122-E432-4842-8675-5E6518FF3D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0DB405D-78FD-6B45-88C5-F0987888CB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5FA022-2A6B-164D-B619-7E108B99EF8F}"/>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6" name="Footer Placeholder 5">
            <a:extLst>
              <a:ext uri="{FF2B5EF4-FFF2-40B4-BE49-F238E27FC236}">
                <a16:creationId xmlns:a16="http://schemas.microsoft.com/office/drawing/2014/main" id="{2F5ACBAD-2144-C544-8CA5-9FDE21D1F1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857D35-A4C9-4C46-9D67-DAECF62C352F}"/>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42617666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6C1D7-95A8-8F47-ACF0-ED180472B3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8CD220-7511-9340-90D6-693CBB59DFA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0EDFC8-2676-DA4F-B491-261F2D3D70C5}"/>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5" name="Footer Placeholder 4">
            <a:extLst>
              <a:ext uri="{FF2B5EF4-FFF2-40B4-BE49-F238E27FC236}">
                <a16:creationId xmlns:a16="http://schemas.microsoft.com/office/drawing/2014/main" id="{CCF396E2-9CF1-D34D-AAA9-F7CFFE2922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712AAC-1AE5-EE48-8D89-0629250D1FEB}"/>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179645910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96E679-D268-954B-A2A0-7EE1377886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C3B89C-04FD-3E46-973C-959FBA79A41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430527-B06E-C74C-B4BF-0B802C8F4C14}"/>
              </a:ext>
            </a:extLst>
          </p:cNvPr>
          <p:cNvSpPr>
            <a:spLocks noGrp="1"/>
          </p:cNvSpPr>
          <p:nvPr>
            <p:ph type="dt" sz="half" idx="10"/>
          </p:nvPr>
        </p:nvSpPr>
        <p:spPr/>
        <p:txBody>
          <a:bodyPr/>
          <a:lstStyle/>
          <a:p>
            <a:fld id="{D06B5305-A655-8748-9B20-89109CB8A905}" type="datetimeFigureOut">
              <a:rPr lang="en-US" smtClean="0"/>
              <a:t>9/20/20</a:t>
            </a:fld>
            <a:endParaRPr lang="en-US"/>
          </a:p>
        </p:txBody>
      </p:sp>
      <p:sp>
        <p:nvSpPr>
          <p:cNvPr id="5" name="Footer Placeholder 4">
            <a:extLst>
              <a:ext uri="{FF2B5EF4-FFF2-40B4-BE49-F238E27FC236}">
                <a16:creationId xmlns:a16="http://schemas.microsoft.com/office/drawing/2014/main" id="{0462331E-EBCF-DB41-A7AC-AEC1E2A3DF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675E42-FD8F-474B-B71C-DC03B5991316}"/>
              </a:ext>
            </a:extLst>
          </p:cNvPr>
          <p:cNvSpPr>
            <a:spLocks noGrp="1"/>
          </p:cNvSpPr>
          <p:nvPr>
            <p:ph type="sldNum" sz="quarter" idx="12"/>
          </p:nvPr>
        </p:nvSpPr>
        <p:spPr/>
        <p:txBody>
          <a:bodyPr/>
          <a:lstStyle/>
          <a:p>
            <a:fld id="{89E9ABA8-5516-464C-B393-424884E2D6C1}" type="slidenum">
              <a:rPr lang="en-US" smtClean="0"/>
              <a:t>‹#›</a:t>
            </a:fld>
            <a:endParaRPr lang="en-US"/>
          </a:p>
        </p:txBody>
      </p:sp>
    </p:spTree>
    <p:extLst>
      <p:ext uri="{BB962C8B-B14F-4D97-AF65-F5344CB8AC3E}">
        <p14:creationId xmlns:p14="http://schemas.microsoft.com/office/powerpoint/2010/main" val="233991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a:extLst>
              <a:ext uri="{FF2B5EF4-FFF2-40B4-BE49-F238E27FC236}">
                <a16:creationId xmlns:a16="http://schemas.microsoft.com/office/drawing/2014/main" id="{21EE661E-B7D4-0342-ACF1-BB2A77F31BEE}"/>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2192018982"/>
      </p:ext>
    </p:extLst>
  </p:cSld>
  <p:clrMapOvr>
    <a:masterClrMapping/>
  </p:clrMapOvr>
  <p:transition>
    <p:fade/>
  </p:transition>
  <p:extLst mod="1">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pic>
        <p:nvPicPr>
          <p:cNvPr id="4" name="Picture 3">
            <a:extLst>
              <a:ext uri="{FF2B5EF4-FFF2-40B4-BE49-F238E27FC236}">
                <a16:creationId xmlns:a16="http://schemas.microsoft.com/office/drawing/2014/main" id="{C00EFBB3-3900-FC4F-A602-813B2C5B57CE}"/>
              </a:ext>
            </a:extLst>
          </p:cNvPr>
          <p:cNvPicPr>
            <a:picLocks noChangeAspect="1"/>
          </p:cNvPicPr>
          <p:nvPr userDrawn="1"/>
        </p:nvPicPr>
        <p:blipFill>
          <a:blip r:embed="rId2"/>
          <a:stretch>
            <a:fillRect/>
          </a:stretch>
        </p:blipFill>
        <p:spPr>
          <a:xfrm>
            <a:off x="10019324" y="5580185"/>
            <a:ext cx="2641598" cy="1981198"/>
          </a:xfrm>
          <a:prstGeom prst="rect">
            <a:avLst/>
          </a:prstGeom>
        </p:spPr>
      </p:pic>
    </p:spTree>
    <p:extLst>
      <p:ext uri="{BB962C8B-B14F-4D97-AF65-F5344CB8AC3E}">
        <p14:creationId xmlns:p14="http://schemas.microsoft.com/office/powerpoint/2010/main" val="1307984548"/>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theme" Target="../theme/theme2.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8"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3.xml"/><Relationship Id="rId3" Type="http://schemas.openxmlformats.org/officeDocument/2006/relationships/slideLayout" Target="../slideLayouts/slideLayout68.xml"/><Relationship Id="rId7" Type="http://schemas.openxmlformats.org/officeDocument/2006/relationships/slideLayout" Target="../slideLayouts/slideLayout72.xml"/><Relationship Id="rId12" Type="http://schemas.openxmlformats.org/officeDocument/2006/relationships/theme" Target="../theme/theme3.xml"/><Relationship Id="rId2" Type="http://schemas.openxmlformats.org/officeDocument/2006/relationships/slideLayout" Target="../slideLayouts/slideLayout67.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5" Type="http://schemas.openxmlformats.org/officeDocument/2006/relationships/slideLayout" Target="../slideLayouts/slideLayout70.xml"/><Relationship Id="rId10" Type="http://schemas.openxmlformats.org/officeDocument/2006/relationships/slideLayout" Target="../slideLayouts/slideLayout75.xml"/><Relationship Id="rId4" Type="http://schemas.openxmlformats.org/officeDocument/2006/relationships/slideLayout" Target="../slideLayouts/slideLayout69.xml"/><Relationship Id="rId9"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4610" r:id="rId4"/>
    <p:sldLayoutId id="2147484710" r:id="rId5"/>
    <p:sldLayoutId id="2147484240" r:id="rId6"/>
    <p:sldLayoutId id="2147484736" r:id="rId7"/>
    <p:sldLayoutId id="2147484474" r:id="rId8"/>
    <p:sldLayoutId id="2147484639" r:id="rId9"/>
    <p:sldLayoutId id="2147484603" r:id="rId10"/>
    <p:sldLayoutId id="2147484751" r:id="rId11"/>
    <p:sldLayoutId id="2147484752" r:id="rId12"/>
    <p:sldLayoutId id="2147484777" r:id="rId13"/>
    <p:sldLayoutId id="2147484778" r:id="rId14"/>
    <p:sldLayoutId id="2147484779" r:id="rId15"/>
    <p:sldLayoutId id="2147484780" r:id="rId16"/>
    <p:sldLayoutId id="2147484781" r:id="rId17"/>
    <p:sldLayoutId id="2147484782" r:id="rId18"/>
    <p:sldLayoutId id="2147484783" r:id="rId19"/>
    <p:sldLayoutId id="2147484784" r:id="rId20"/>
    <p:sldLayoutId id="2147484785" r:id="rId21"/>
    <p:sldLayoutId id="2147484786" r:id="rId22"/>
    <p:sldLayoutId id="2147484787" r:id="rId23"/>
    <p:sldLayoutId id="2147484249" r:id="rId24"/>
    <p:sldLayoutId id="2147484640" r:id="rId25"/>
    <p:sldLayoutId id="2147484584" r:id="rId26"/>
    <p:sldLayoutId id="2147484583" r:id="rId27"/>
    <p:sldLayoutId id="2147484671" r:id="rId28"/>
    <p:sldLayoutId id="2147484673" r:id="rId29"/>
    <p:sldLayoutId id="2147484585" r:id="rId30"/>
    <p:sldLayoutId id="2147484299" r:id="rId31"/>
    <p:sldLayoutId id="2147484263" r:id="rId32"/>
    <p:sldLayoutId id="2147484802"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009218608"/>
      </p:ext>
    </p:extLst>
  </p:cSld>
  <p:clrMap bg1="dk1" tx1="lt1" bg2="dk2" tx2="lt2" accent1="accent1" accent2="accent2" accent3="accent3" accent4="accent4" accent5="accent5" accent6="accent6" hlink="hlink" folHlink="folHlink"/>
  <p:sldLayoutIdLst>
    <p:sldLayoutId id="2147484676" r:id="rId1"/>
    <p:sldLayoutId id="2147484677" r:id="rId2"/>
    <p:sldLayoutId id="2147484678" r:id="rId3"/>
    <p:sldLayoutId id="2147484679" r:id="rId4"/>
    <p:sldLayoutId id="2147484711" r:id="rId5"/>
    <p:sldLayoutId id="2147484680" r:id="rId6"/>
    <p:sldLayoutId id="2147484737" r:id="rId7"/>
    <p:sldLayoutId id="2147484682" r:id="rId8"/>
    <p:sldLayoutId id="2147484685" r:id="rId9"/>
    <p:sldLayoutId id="2147484686" r:id="rId10"/>
    <p:sldLayoutId id="2147484764" r:id="rId11"/>
    <p:sldLayoutId id="2147484765" r:id="rId12"/>
    <p:sldLayoutId id="2147484788" r:id="rId13"/>
    <p:sldLayoutId id="2147484789" r:id="rId14"/>
    <p:sldLayoutId id="2147484790" r:id="rId15"/>
    <p:sldLayoutId id="2147484791" r:id="rId16"/>
    <p:sldLayoutId id="2147484792" r:id="rId17"/>
    <p:sldLayoutId id="2147484793" r:id="rId18"/>
    <p:sldLayoutId id="2147484794" r:id="rId19"/>
    <p:sldLayoutId id="2147484795" r:id="rId20"/>
    <p:sldLayoutId id="2147484796" r:id="rId21"/>
    <p:sldLayoutId id="2147484797" r:id="rId22"/>
    <p:sldLayoutId id="2147484798" r:id="rId23"/>
    <p:sldLayoutId id="2147484690" r:id="rId24"/>
    <p:sldLayoutId id="2147484691" r:id="rId25"/>
    <p:sldLayoutId id="2147484694" r:id="rId26"/>
    <p:sldLayoutId id="2147484695" r:id="rId27"/>
    <p:sldLayoutId id="2147484697" r:id="rId28"/>
    <p:sldLayoutId id="2147484699" r:id="rId29"/>
    <p:sldLayoutId id="2147484700" r:id="rId30"/>
    <p:sldLayoutId id="2147484701" r:id="rId31"/>
    <p:sldLayoutId id="2147484702"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77FFBD-D8F5-C24B-A3AF-0C895910D7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B371F4-257F-E144-BF86-6FC7A8D860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C5DF67-0E74-5C49-A12F-77D1760729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6B5305-A655-8748-9B20-89109CB8A905}" type="datetimeFigureOut">
              <a:rPr lang="en-US" smtClean="0"/>
              <a:t>9/20/20</a:t>
            </a:fld>
            <a:endParaRPr lang="en-US"/>
          </a:p>
        </p:txBody>
      </p:sp>
      <p:sp>
        <p:nvSpPr>
          <p:cNvPr id="5" name="Footer Placeholder 4">
            <a:extLst>
              <a:ext uri="{FF2B5EF4-FFF2-40B4-BE49-F238E27FC236}">
                <a16:creationId xmlns:a16="http://schemas.microsoft.com/office/drawing/2014/main" id="{3A8D90B1-D047-6042-9A60-07C38B677E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19F84E9-D5F3-5E4E-8813-18A3BC1474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E9ABA8-5516-464C-B393-424884E2D6C1}" type="slidenum">
              <a:rPr lang="en-US" smtClean="0"/>
              <a:t>‹#›</a:t>
            </a:fld>
            <a:endParaRPr lang="en-US"/>
          </a:p>
        </p:txBody>
      </p:sp>
    </p:spTree>
    <p:extLst>
      <p:ext uri="{BB962C8B-B14F-4D97-AF65-F5344CB8AC3E}">
        <p14:creationId xmlns:p14="http://schemas.microsoft.com/office/powerpoint/2010/main" val="1561293691"/>
      </p:ext>
    </p:extLst>
  </p:cSld>
  <p:clrMap bg1="lt1" tx1="dk1" bg2="lt2" tx2="dk2" accent1="accent1" accent2="accent2" accent3="accent3" accent4="accent4" accent5="accent5" accent6="accent6" hlink="hlink" folHlink="folHlink"/>
  <p:sldLayoutIdLst>
    <p:sldLayoutId id="2147484804" r:id="rId1"/>
    <p:sldLayoutId id="2147484805" r:id="rId2"/>
    <p:sldLayoutId id="2147484806" r:id="rId3"/>
    <p:sldLayoutId id="2147484807" r:id="rId4"/>
    <p:sldLayoutId id="2147484808" r:id="rId5"/>
    <p:sldLayoutId id="2147484809" r:id="rId6"/>
    <p:sldLayoutId id="2147484810" r:id="rId7"/>
    <p:sldLayoutId id="2147484811" r:id="rId8"/>
    <p:sldLayoutId id="2147484812" r:id="rId9"/>
    <p:sldLayoutId id="2147484813" r:id="rId10"/>
    <p:sldLayoutId id="214748481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samples.dundas.com/Dashboard/42abb938-b2a4-44c7-a68c-a42662249a7e?e=false&amp;vo=viewonly"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atlas.cid.harvard.edu/explore?country=undefined&amp;product=undefined&amp;year=2018&amp;productClass=HS&amp;target=Product&amp;partner=undefined&amp;startYear=1995"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B63FD35C-804E-9147-B3D5-93887D835B30}"/>
              </a:ext>
            </a:extLst>
          </p:cNvPr>
          <p:cNvSpPr>
            <a:spLocks noGrp="1"/>
          </p:cNvSpPr>
          <p:nvPr>
            <p:ph type="title"/>
          </p:nvPr>
        </p:nvSpPr>
        <p:spPr>
          <a:xfrm>
            <a:off x="588263" y="2425541"/>
            <a:ext cx="4482501" cy="1107996"/>
          </a:xfrm>
        </p:spPr>
        <p:txBody>
          <a:bodyPr/>
          <a:lstStyle/>
          <a:p>
            <a:r>
              <a:rPr lang="en-US" dirty="0"/>
              <a:t>What makes a good Data Dashboard?</a:t>
            </a:r>
            <a:endParaRPr lang="en-US" sz="2000" dirty="0"/>
          </a:p>
        </p:txBody>
      </p:sp>
      <p:sp>
        <p:nvSpPr>
          <p:cNvPr id="3" name="Text Placeholder 2">
            <a:extLst>
              <a:ext uri="{FF2B5EF4-FFF2-40B4-BE49-F238E27FC236}">
                <a16:creationId xmlns:a16="http://schemas.microsoft.com/office/drawing/2014/main" id="{A1C9D9E2-19EA-FC4D-BD0F-AE1B84AB8A31}"/>
              </a:ext>
            </a:extLst>
          </p:cNvPr>
          <p:cNvSpPr>
            <a:spLocks noGrp="1"/>
          </p:cNvSpPr>
          <p:nvPr>
            <p:ph type="body" sz="quarter" idx="12"/>
          </p:nvPr>
        </p:nvSpPr>
        <p:spPr>
          <a:xfrm>
            <a:off x="582042" y="3962400"/>
            <a:ext cx="4164583" cy="1692771"/>
          </a:xfrm>
        </p:spPr>
        <p:txBody>
          <a:bodyPr/>
          <a:lstStyle/>
          <a:p>
            <a:r>
              <a:rPr lang="en-US" dirty="0">
                <a:solidFill>
                  <a:schemeClr val="tx1"/>
                </a:solidFill>
              </a:rPr>
              <a:t>September 2020</a:t>
            </a:r>
          </a:p>
          <a:p>
            <a:r>
              <a:rPr lang="en-US" dirty="0">
                <a:solidFill>
                  <a:schemeClr val="tx1"/>
                </a:solidFill>
              </a:rPr>
              <a:t>Saudi Digital Academy</a:t>
            </a:r>
          </a:p>
          <a:p>
            <a:endParaRPr lang="en-US" dirty="0">
              <a:solidFill>
                <a:schemeClr val="tx1"/>
              </a:solidFill>
            </a:endParaRP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379165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does your audience need?</a:t>
            </a:r>
          </a:p>
        </p:txBody>
      </p:sp>
      <p:sp>
        <p:nvSpPr>
          <p:cNvPr id="5" name="Text Placeholder 4"/>
          <p:cNvSpPr>
            <a:spLocks noGrp="1"/>
          </p:cNvSpPr>
          <p:nvPr>
            <p:ph type="body" sz="quarter" idx="12"/>
          </p:nvPr>
        </p:nvSpPr>
        <p:spPr>
          <a:xfrm>
            <a:off x="584200" y="3962400"/>
            <a:ext cx="9144000" cy="677108"/>
          </a:xfrm>
        </p:spPr>
        <p:txBody>
          <a:bodyPr/>
          <a:lstStyle/>
          <a:p>
            <a:r>
              <a:rPr lang="en-US" dirty="0"/>
              <a:t>Think about the needs of your users.</a:t>
            </a:r>
          </a:p>
          <a:p>
            <a:endParaRPr lang="en-US" dirty="0"/>
          </a:p>
        </p:txBody>
      </p:sp>
    </p:spTree>
    <p:extLst>
      <p:ext uri="{BB962C8B-B14F-4D97-AF65-F5344CB8AC3E}">
        <p14:creationId xmlns:p14="http://schemas.microsoft.com/office/powerpoint/2010/main" val="2937022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type of Dashboard?</a:t>
            </a:r>
          </a:p>
        </p:txBody>
      </p:sp>
      <p:sp>
        <p:nvSpPr>
          <p:cNvPr id="5" name="Text Placeholder 4"/>
          <p:cNvSpPr>
            <a:spLocks noGrp="1"/>
          </p:cNvSpPr>
          <p:nvPr>
            <p:ph type="body" sz="quarter" idx="12"/>
          </p:nvPr>
        </p:nvSpPr>
        <p:spPr>
          <a:xfrm>
            <a:off x="584200" y="3962400"/>
            <a:ext cx="9144000" cy="677108"/>
          </a:xfrm>
        </p:spPr>
        <p:txBody>
          <a:bodyPr/>
          <a:lstStyle/>
          <a:p>
            <a:r>
              <a:rPr lang="en-US" dirty="0"/>
              <a:t>Select the right type.</a:t>
            </a:r>
          </a:p>
          <a:p>
            <a:endParaRPr lang="en-US" dirty="0"/>
          </a:p>
        </p:txBody>
      </p:sp>
    </p:spTree>
    <p:extLst>
      <p:ext uri="{BB962C8B-B14F-4D97-AF65-F5344CB8AC3E}">
        <p14:creationId xmlns:p14="http://schemas.microsoft.com/office/powerpoint/2010/main" val="153505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1672510"/>
            <a:ext cx="9144000" cy="553998"/>
          </a:xfrm>
        </p:spPr>
        <p:txBody>
          <a:bodyPr/>
          <a:lstStyle/>
          <a:p>
            <a:r>
              <a:rPr lang="en-US" dirty="0"/>
              <a:t>What’s the most Important Data?</a:t>
            </a:r>
          </a:p>
        </p:txBody>
      </p:sp>
      <p:pic>
        <p:nvPicPr>
          <p:cNvPr id="6" name="Picture 5">
            <a:extLst>
              <a:ext uri="{FF2B5EF4-FFF2-40B4-BE49-F238E27FC236}">
                <a16:creationId xmlns:a16="http://schemas.microsoft.com/office/drawing/2014/main" id="{6C4B145C-738B-B54A-8291-21CBA54B7857}"/>
              </a:ext>
            </a:extLst>
          </p:cNvPr>
          <p:cNvPicPr>
            <a:picLocks noChangeAspect="1"/>
          </p:cNvPicPr>
          <p:nvPr/>
        </p:nvPicPr>
        <p:blipFill>
          <a:blip r:embed="rId3"/>
          <a:stretch>
            <a:fillRect/>
          </a:stretch>
        </p:blipFill>
        <p:spPr>
          <a:xfrm>
            <a:off x="1006093" y="2422116"/>
            <a:ext cx="9473299" cy="3757676"/>
          </a:xfrm>
          <a:prstGeom prst="rect">
            <a:avLst/>
          </a:prstGeom>
        </p:spPr>
      </p:pic>
    </p:spTree>
    <p:extLst>
      <p:ext uri="{BB962C8B-B14F-4D97-AF65-F5344CB8AC3E}">
        <p14:creationId xmlns:p14="http://schemas.microsoft.com/office/powerpoint/2010/main" val="3470724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are the right visualizations for the data?</a:t>
            </a:r>
          </a:p>
        </p:txBody>
      </p:sp>
      <p:sp>
        <p:nvSpPr>
          <p:cNvPr id="5" name="Text Placeholder 4"/>
          <p:cNvSpPr>
            <a:spLocks noGrp="1"/>
          </p:cNvSpPr>
          <p:nvPr>
            <p:ph type="body" sz="quarter" idx="12"/>
          </p:nvPr>
        </p:nvSpPr>
        <p:spPr>
          <a:xfrm>
            <a:off x="584200" y="3962400"/>
            <a:ext cx="9144000" cy="677108"/>
          </a:xfrm>
        </p:spPr>
        <p:txBody>
          <a:bodyPr/>
          <a:lstStyle/>
          <a:p>
            <a:r>
              <a:rPr lang="en-US" dirty="0"/>
              <a:t>Don’t get too carried away.</a:t>
            </a:r>
          </a:p>
          <a:p>
            <a:endParaRPr lang="en-US" dirty="0"/>
          </a:p>
        </p:txBody>
      </p:sp>
    </p:spTree>
    <p:extLst>
      <p:ext uri="{BB962C8B-B14F-4D97-AF65-F5344CB8AC3E}">
        <p14:creationId xmlns:p14="http://schemas.microsoft.com/office/powerpoint/2010/main" val="3529478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Is it easy and simple to understand?</a:t>
            </a:r>
          </a:p>
        </p:txBody>
      </p:sp>
      <p:sp>
        <p:nvSpPr>
          <p:cNvPr id="5" name="Text Placeholder 4"/>
          <p:cNvSpPr>
            <a:spLocks noGrp="1"/>
          </p:cNvSpPr>
          <p:nvPr>
            <p:ph type="body" sz="quarter" idx="12"/>
          </p:nvPr>
        </p:nvSpPr>
        <p:spPr>
          <a:xfrm>
            <a:off x="584200" y="3962400"/>
            <a:ext cx="9144000" cy="677108"/>
          </a:xfrm>
        </p:spPr>
        <p:txBody>
          <a:bodyPr/>
          <a:lstStyle/>
          <a:p>
            <a:r>
              <a:rPr lang="en-US" dirty="0"/>
              <a:t>K.I.S.S. – Keep It Simple Stupid</a:t>
            </a:r>
          </a:p>
          <a:p>
            <a:endParaRPr lang="en-US" dirty="0"/>
          </a:p>
        </p:txBody>
      </p:sp>
    </p:spTree>
    <p:extLst>
      <p:ext uri="{BB962C8B-B14F-4D97-AF65-F5344CB8AC3E}">
        <p14:creationId xmlns:p14="http://schemas.microsoft.com/office/powerpoint/2010/main" val="29307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Is it easy and simple to understand?</a:t>
            </a:r>
          </a:p>
        </p:txBody>
      </p:sp>
      <p:sp>
        <p:nvSpPr>
          <p:cNvPr id="5" name="Text Placeholder 4"/>
          <p:cNvSpPr>
            <a:spLocks noGrp="1"/>
          </p:cNvSpPr>
          <p:nvPr>
            <p:ph type="body" sz="quarter" idx="12"/>
          </p:nvPr>
        </p:nvSpPr>
        <p:spPr>
          <a:xfrm>
            <a:off x="584200" y="3962400"/>
            <a:ext cx="9144000" cy="677108"/>
          </a:xfrm>
        </p:spPr>
        <p:txBody>
          <a:bodyPr/>
          <a:lstStyle/>
          <a:p>
            <a:r>
              <a:rPr lang="en-US" dirty="0"/>
              <a:t>K.I.S.S. – Keep It Simple Stupid</a:t>
            </a:r>
          </a:p>
          <a:p>
            <a:endParaRPr lang="en-US" dirty="0"/>
          </a:p>
        </p:txBody>
      </p:sp>
    </p:spTree>
    <p:extLst>
      <p:ext uri="{BB962C8B-B14F-4D97-AF65-F5344CB8AC3E}">
        <p14:creationId xmlns:p14="http://schemas.microsoft.com/office/powerpoint/2010/main" val="2533806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8EDE3-F36E-2645-BC3E-39FED9327427}"/>
              </a:ext>
            </a:extLst>
          </p:cNvPr>
          <p:cNvSpPr>
            <a:spLocks noGrp="1"/>
          </p:cNvSpPr>
          <p:nvPr>
            <p:ph type="title"/>
          </p:nvPr>
        </p:nvSpPr>
        <p:spPr>
          <a:xfrm>
            <a:off x="584200" y="1717906"/>
            <a:ext cx="9144000" cy="553998"/>
          </a:xfrm>
        </p:spPr>
        <p:txBody>
          <a:bodyPr/>
          <a:lstStyle/>
          <a:p>
            <a:r>
              <a:rPr lang="en-US" dirty="0"/>
              <a:t>Dashboards I like:</a:t>
            </a:r>
          </a:p>
        </p:txBody>
      </p:sp>
      <p:sp>
        <p:nvSpPr>
          <p:cNvPr id="3" name="Text Placeholder 2">
            <a:extLst>
              <a:ext uri="{FF2B5EF4-FFF2-40B4-BE49-F238E27FC236}">
                <a16:creationId xmlns:a16="http://schemas.microsoft.com/office/drawing/2014/main" id="{A7EEF5A8-F9BC-754F-9AF0-5322EA803E7B}"/>
              </a:ext>
            </a:extLst>
          </p:cNvPr>
          <p:cNvSpPr>
            <a:spLocks noGrp="1"/>
          </p:cNvSpPr>
          <p:nvPr>
            <p:ph type="body" sz="quarter" idx="12"/>
          </p:nvPr>
        </p:nvSpPr>
        <p:spPr>
          <a:xfrm>
            <a:off x="584200" y="2609088"/>
            <a:ext cx="9144000" cy="3385542"/>
          </a:xfrm>
        </p:spPr>
        <p:txBody>
          <a:bodyPr/>
          <a:lstStyle/>
          <a:p>
            <a:r>
              <a:rPr lang="en-US" dirty="0">
                <a:hlinkClick r:id="rId3"/>
              </a:rPr>
              <a:t>https://samples.dundas.com/Dashboard/42abb938-b2a4-44c7-a68c-a42662249a7e?e=false&amp;vo=viewonly</a:t>
            </a:r>
            <a:endParaRPr lang="en-US" dirty="0"/>
          </a:p>
          <a:p>
            <a:endParaRPr lang="en-US" dirty="0"/>
          </a:p>
          <a:p>
            <a:endParaRPr lang="en-US" dirty="0">
              <a:hlinkClick r:id="rId4"/>
            </a:endParaRPr>
          </a:p>
          <a:p>
            <a:r>
              <a:rPr lang="en-US" dirty="0">
                <a:hlinkClick r:id="rId4"/>
              </a:rPr>
              <a:t>https://atlas.cid.harvard.edu/explore?country=undefined&amp;product=undefined&amp;year=2018&amp;productClass=HS&amp;target=Product&amp;partner=undefined&amp;startYear=1995</a:t>
            </a:r>
            <a:endParaRPr lang="en-US" dirty="0"/>
          </a:p>
          <a:p>
            <a:endParaRPr lang="en-US" dirty="0"/>
          </a:p>
          <a:p>
            <a:endParaRPr lang="en-US" dirty="0"/>
          </a:p>
          <a:p>
            <a:endParaRPr lang="en-US" dirty="0"/>
          </a:p>
        </p:txBody>
      </p:sp>
    </p:spTree>
    <p:extLst>
      <p:ext uri="{BB962C8B-B14F-4D97-AF65-F5344CB8AC3E}">
        <p14:creationId xmlns:p14="http://schemas.microsoft.com/office/powerpoint/2010/main" val="690463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Education_2019_01.potx" id="{B92F1A48-DEE9-48F5-AAC9-DFF5938A8CFD}" vid="{C792CC7E-08FE-42B5-BB09-2694ECCB7BA9}"/>
    </a:ext>
  </a:extLst>
</a:theme>
</file>

<file path=ppt/theme/theme2.xml><?xml version="1.0" encoding="utf-8"?>
<a:theme xmlns:a="http://schemas.openxmlformats.org/drawingml/2006/main" name="Black Template">
  <a:themeElements>
    <a:clrScheme name="2019 Brand BLUE Dark Bak">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50E6FF"/>
      </a:hlink>
      <a:folHlink>
        <a:srgbClr val="50E6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lue_Education_2019_01.potx" id="{B92F1A48-DEE9-48F5-AAC9-DFF5938A8CFD}" vid="{D88BB652-E15D-4F18-866C-7B957B7F9D19}"/>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ADFD5C20E515444A382E77DF40C7706" ma:contentTypeVersion="14" ma:contentTypeDescription="Create a new document." ma:contentTypeScope="" ma:versionID="dfd38c844f7b8d0eafb8c4655a4ece79">
  <xsd:schema xmlns:xsd="http://www.w3.org/2001/XMLSchema" xmlns:xs="http://www.w3.org/2001/XMLSchema" xmlns:p="http://schemas.microsoft.com/office/2006/metadata/properties" xmlns:ns3="c26d0aff-874e-40ca-b96b-bf2bfd28871b" xmlns:ns4="b41299b6-b4f0-41d3-8455-1789a5666ecf" targetNamespace="http://schemas.microsoft.com/office/2006/metadata/properties" ma:root="true" ma:fieldsID="d5aa548d52e89e173044b124cd4a8e31" ns3:_="" ns4:_="">
    <xsd:import namespace="c26d0aff-874e-40ca-b96b-bf2bfd28871b"/>
    <xsd:import namespace="b41299b6-b4f0-41d3-8455-1789a5666ecf"/>
    <xsd:element name="properties">
      <xsd:complexType>
        <xsd:sequence>
          <xsd:element name="documentManagement">
            <xsd:complexType>
              <xsd:all>
                <xsd:element ref="ns3:SharedWithUsers" minOccurs="0"/>
                <xsd:element ref="ns3:SharedWithDetails" minOccurs="0"/>
                <xsd:element ref="ns3:SharingHintHash" minOccurs="0"/>
                <xsd:element ref="ns3:LastSharedByUser" minOccurs="0"/>
                <xsd:element ref="ns3:LastSharedByTime" minOccurs="0"/>
                <xsd:element ref="ns4:MediaServiceMetadata" minOccurs="0"/>
                <xsd:element ref="ns4:MediaServiceFastMetadata" minOccurs="0"/>
                <xsd:element ref="ns4:MediaServiceDateTaken" minOccurs="0"/>
                <xsd:element ref="ns4:MediaServiceAutoKeyPoints" minOccurs="0"/>
                <xsd:element ref="ns4:MediaServiceKeyPoints" minOccurs="0"/>
                <xsd:element ref="ns4:MediaServiceAutoTags" minOccurs="0"/>
                <xsd:element ref="ns4:MediaServiceGenerationTime" minOccurs="0"/>
                <xsd:element ref="ns4:MediaServiceEventHashCode" minOccurs="0"/>
                <xsd:element ref="ns4: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6d0aff-874e-40ca-b96b-bf2bfd28871b"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b41299b6-b4f0-41d3-8455-1789a5666ecf"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AutoTags" ma:index="18" nillable="true" ma:displayName="Tags" ma:internalName="MediaServiceAutoTags"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b41299b6-b4f0-41d3-8455-1789a5666ecf" xsi:nil="true"/>
  </documentManagement>
</p:properties>
</file>

<file path=customXml/itemProps1.xml><?xml version="1.0" encoding="utf-8"?>
<ds:datastoreItem xmlns:ds="http://schemas.openxmlformats.org/officeDocument/2006/customXml" ds:itemID="{EB60195D-861A-4F99-B13E-D99EBFEC4D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26d0aff-874e-40ca-b96b-bf2bfd28871b"/>
    <ds:schemaRef ds:uri="b41299b6-b4f0-41d3-8455-1789a5666ec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2006/documentManagement/types"/>
    <ds:schemaRef ds:uri="http://purl.org/dc/elements/1.1/"/>
    <ds:schemaRef ds:uri="http://purl.org/dc/dcmitype/"/>
    <ds:schemaRef ds:uri="http://www.w3.org/XML/1998/namespace"/>
    <ds:schemaRef ds:uri="b41299b6-b4f0-41d3-8455-1789a5666ecf"/>
    <ds:schemaRef ds:uri="http://purl.org/dc/terms/"/>
    <ds:schemaRef ds:uri="http://schemas.microsoft.com/office/infopath/2007/PartnerControls"/>
    <ds:schemaRef ds:uri="http://schemas.openxmlformats.org/package/2006/metadata/core-properties"/>
    <ds:schemaRef ds:uri="c26d0aff-874e-40ca-b96b-bf2bfd28871b"/>
  </ds:schemaRefs>
</ds:datastoreItem>
</file>

<file path=docProps/app.xml><?xml version="1.0" encoding="utf-8"?>
<Properties xmlns="http://schemas.openxmlformats.org/officeDocument/2006/extended-properties" xmlns:vt="http://schemas.openxmlformats.org/officeDocument/2006/docPropsVTypes">
  <Template>16-9_Blue_Education_2019_01</Template>
  <TotalTime>23009</TotalTime>
  <Words>1401</Words>
  <Application>Microsoft Macintosh PowerPoint</Application>
  <PresentationFormat>Widescreen</PresentationFormat>
  <Paragraphs>100</Paragraphs>
  <Slides>8</Slides>
  <Notes>8</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8</vt:i4>
      </vt:variant>
    </vt:vector>
  </HeadingPairs>
  <TitlesOfParts>
    <vt:vector size="18" baseType="lpstr">
      <vt:lpstr>Arial</vt:lpstr>
      <vt:lpstr>Calibri</vt:lpstr>
      <vt:lpstr>Calibri Light</vt:lpstr>
      <vt:lpstr>Consolas</vt:lpstr>
      <vt:lpstr>Segoe UI</vt:lpstr>
      <vt:lpstr>Segoe UI Semibold</vt:lpstr>
      <vt:lpstr>Wingdings</vt:lpstr>
      <vt:lpstr>White Template</vt:lpstr>
      <vt:lpstr>Black Template</vt:lpstr>
      <vt:lpstr>Custom Design</vt:lpstr>
      <vt:lpstr>What makes a good Data Dashboard?</vt:lpstr>
      <vt:lpstr>What does your audience need?</vt:lpstr>
      <vt:lpstr>What type of Dashboard?</vt:lpstr>
      <vt:lpstr>What’s the most Important Data?</vt:lpstr>
      <vt:lpstr>What are the right visualizations for the data?</vt:lpstr>
      <vt:lpstr>Is it easy and simple to understand?</vt:lpstr>
      <vt:lpstr>Is it easy and simple to understand?</vt:lpstr>
      <vt:lpstr>Dashboards I like:</vt:lpstr>
    </vt:vector>
  </TitlesOfParts>
  <Manager>&lt;Comms manager name here&gt;</Manager>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&lt;Event name&gt;</dc:subject>
  <dc:creator>Juli May</dc:creator>
  <cp:keywords/>
  <dc:description/>
  <cp:lastModifiedBy>Daniel H. Oostra</cp:lastModifiedBy>
  <cp:revision>103</cp:revision>
  <cp:lastPrinted>2019-12-23T14:54:07Z</cp:lastPrinted>
  <dcterms:created xsi:type="dcterms:W3CDTF">2019-05-16T23:50:47Z</dcterms:created>
  <dcterms:modified xsi:type="dcterms:W3CDTF">2020-09-20T08:08:51Z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0x0101002ADFD5C20E515444A382E77DF40C7706</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